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6" r:id="rId2"/>
    <p:sldId id="347" r:id="rId3"/>
    <p:sldId id="357" r:id="rId4"/>
    <p:sldId id="348" r:id="rId5"/>
    <p:sldId id="331" r:id="rId6"/>
    <p:sldId id="349" r:id="rId7"/>
    <p:sldId id="350" r:id="rId8"/>
    <p:sldId id="351" r:id="rId9"/>
    <p:sldId id="358" r:id="rId10"/>
    <p:sldId id="352" r:id="rId11"/>
    <p:sldId id="354" r:id="rId12"/>
    <p:sldId id="355" r:id="rId13"/>
    <p:sldId id="356" r:id="rId14"/>
    <p:sldId id="359" r:id="rId15"/>
    <p:sldId id="332" r:id="rId16"/>
    <p:sldId id="333" r:id="rId17"/>
    <p:sldId id="339" r:id="rId18"/>
    <p:sldId id="334" r:id="rId19"/>
    <p:sldId id="335" r:id="rId20"/>
    <p:sldId id="336" r:id="rId21"/>
    <p:sldId id="337" r:id="rId22"/>
    <p:sldId id="338" r:id="rId23"/>
    <p:sldId id="340" r:id="rId24"/>
    <p:sldId id="360" r:id="rId25"/>
    <p:sldId id="341" r:id="rId26"/>
    <p:sldId id="342" r:id="rId27"/>
    <p:sldId id="343" r:id="rId28"/>
    <p:sldId id="345" r:id="rId29"/>
    <p:sldId id="344" r:id="rId30"/>
    <p:sldId id="3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070"/>
    <a:srgbClr val="038AA5"/>
    <a:srgbClr val="224F58"/>
    <a:srgbClr val="385723"/>
    <a:srgbClr val="013039"/>
    <a:srgbClr val="BF9000"/>
    <a:srgbClr val="8497B0"/>
    <a:srgbClr val="CCEFDC"/>
    <a:srgbClr val="0195C9"/>
    <a:srgbClr val="024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 autoAdjust="0"/>
    <p:restoredTop sz="85215" autoAdjust="0"/>
  </p:normalViewPr>
  <p:slideViewPr>
    <p:cSldViewPr snapToGrid="0">
      <p:cViewPr varScale="1">
        <p:scale>
          <a:sx n="98" d="100"/>
          <a:sy n="98" d="100"/>
        </p:scale>
        <p:origin x="3420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35A01-DE3F-469A-84E9-65480792D851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8CD2E-6D71-49EF-AD96-5506A226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9A65-EE45-4CA5-A4A9-3BEBB85FC6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137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16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0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6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3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9A65-EE45-4CA5-A4A9-3BEBB85FC6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5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7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3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9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87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0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BB8F3-E2E8-4963-8A40-CA9EBE7F25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88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07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07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70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500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18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31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446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2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48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9A65-EE45-4CA5-A4A9-3BEBB85FC6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24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9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43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19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7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35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5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59A65-EE45-4CA5-A4A9-3BEBB85FC6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207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8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6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8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7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6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0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9762-3275-4621-A6B9-D9DAF87528B0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3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388" y="1008063"/>
            <a:ext cx="8637224" cy="2387600"/>
          </a:xfrm>
        </p:spPr>
        <p:txBody>
          <a:bodyPr>
            <a:noAutofit/>
          </a:bodyPr>
          <a:lstStyle/>
          <a:p>
            <a:r>
              <a:rPr lang="en-US" altLang="ko-KR" sz="4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endParaRPr lang="ko-KR" altLang="en-US" sz="4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195439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2023.08.08</a:t>
            </a: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Simulation Group, CBE,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KAIST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F957638-FDD6-4A4E-9F86-64BA96DB9C8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사다리꼴 6"/>
          <p:cNvSpPr/>
          <p:nvPr/>
        </p:nvSpPr>
        <p:spPr>
          <a:xfrm rot="5400000">
            <a:off x="-617254" y="2883785"/>
            <a:ext cx="1402456" cy="167951"/>
          </a:xfrm>
          <a:prstGeom prst="trapezoid">
            <a:avLst>
              <a:gd name="adj" fmla="val 41001"/>
            </a:avLst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/>
          <p:cNvSpPr/>
          <p:nvPr/>
        </p:nvSpPr>
        <p:spPr>
          <a:xfrm rot="16200000" flipH="1">
            <a:off x="11406797" y="2883785"/>
            <a:ext cx="1402456" cy="167951"/>
          </a:xfrm>
          <a:prstGeom prst="trapezoid">
            <a:avLst>
              <a:gd name="adj" fmla="val 41001"/>
            </a:avLst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MOF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의 두 가지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표현자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구성 요소 활용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1D3A4B-B52B-469D-8139-57E55C39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29" y="2159415"/>
            <a:ext cx="5948443" cy="3214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262ECF-99AC-45CC-915C-D39E30CFD6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86" y="5325148"/>
            <a:ext cx="4295775" cy="8953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2299" y="1012718"/>
            <a:ext cx="6373861" cy="784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본 연구진이 사용하는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표현자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두 가지를 소개하고자 한다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첫번째는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를 이루는 </a:t>
            </a:r>
            <a:r>
              <a:rPr lang="ko-KR" altLang="en-US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구성요소 자체를 활용하는 방식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19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MOF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의 두 가지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표현자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구성 요소 활용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299" y="1012718"/>
            <a:ext cx="676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RCSR 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데이터베이스에는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3000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개가 넘는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가 보고되고 있다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pubs.rsc.org/image/article/2014/cs/c4cs00135d/c4cs00135d-f1_hi-r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2" y="2101175"/>
            <a:ext cx="9885488" cy="249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MOF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의 두 가지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표현자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기하학적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특성값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활용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299" y="1012718"/>
            <a:ext cx="6373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본 연구진이 사용하는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표현자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두 가지를 소개하고자 한다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두번째는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의 기하학적인 특성들을 활용하는 것이다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MC sampling of accessible surface">
            <a:extLst>
              <a:ext uri="{FF2B5EF4-FFF2-40B4-BE49-F238E27FC236}">
                <a16:creationId xmlns:a16="http://schemas.microsoft.com/office/drawing/2014/main" id="{8C2A79FC-917E-40C0-9C58-5D8409FA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04" y="2606175"/>
            <a:ext cx="3352800" cy="131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Free and included spheres - definition">
            <a:extLst>
              <a:ext uri="{FF2B5EF4-FFF2-40B4-BE49-F238E27FC236}">
                <a16:creationId xmlns:a16="http://schemas.microsoft.com/office/drawing/2014/main" id="{DF1421B0-930F-404C-8FD7-6ED7EA14A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49" y="2606810"/>
            <a:ext cx="1609725" cy="131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CCA78E-49B1-4DDC-B6BF-330550E4B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58" y="4305244"/>
            <a:ext cx="5731510" cy="807720"/>
          </a:xfrm>
          <a:prstGeom prst="rect">
            <a:avLst/>
          </a:prstGeom>
        </p:spPr>
      </p:pic>
      <p:pic>
        <p:nvPicPr>
          <p:cNvPr id="15" name="Picture 2" descr="https://upload.wikimedia.org/wikipedia/commons/thumb/e/e9/BET_Multilayer_Adsorption.svg/1352px-BET_Multilayer_Adsorption.svg.png">
            <a:extLst>
              <a:ext uri="{FF2B5EF4-FFF2-40B4-BE49-F238E27FC236}">
                <a16:creationId xmlns:a16="http://schemas.microsoft.com/office/drawing/2014/main" id="{D70AE23C-742D-4046-A87C-C4C15A25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92" y="2606174"/>
            <a:ext cx="3041572" cy="131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">
            <a:extLst>
              <a:ext uri="{FF2B5EF4-FFF2-40B4-BE49-F238E27FC236}">
                <a16:creationId xmlns:a16="http://schemas.microsoft.com/office/drawing/2014/main" id="{54E23798-0875-4355-B6EF-291D0586CBC6}"/>
              </a:ext>
            </a:extLst>
          </p:cNvPr>
          <p:cNvSpPr/>
          <p:nvPr/>
        </p:nvSpPr>
        <p:spPr>
          <a:xfrm>
            <a:off x="4837136" y="3039147"/>
            <a:ext cx="536895" cy="587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MOF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의 두 가지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표현자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기하학적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특성값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활용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299" y="1012718"/>
            <a:ext cx="702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라는 나노 물질의 기하학적 특성들을 계산해주는 소프트웨어 활용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465414"/>
              </p:ext>
            </p:extLst>
          </p:nvPr>
        </p:nvGraphicFramePr>
        <p:xfrm>
          <a:off x="1397180" y="1640795"/>
          <a:ext cx="8361397" cy="4283761"/>
        </p:xfrm>
        <a:graphic>
          <a:graphicData uri="http://schemas.openxmlformats.org/drawingml/2006/table">
            <a:tbl>
              <a:tblPr/>
              <a:tblGrid>
                <a:gridCol w="760127">
                  <a:extLst>
                    <a:ext uri="{9D8B030D-6E8A-4147-A177-3AD203B41FA5}">
                      <a16:colId xmlns:a16="http://schemas.microsoft.com/office/drawing/2014/main" val="1618469560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561727548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804136059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469049833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48226070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203941910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2530844549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323919259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175171964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417000236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60628730"/>
                    </a:ext>
                  </a:extLst>
                </a:gridCol>
              </a:tblGrid>
              <a:tr h="502789"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structure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Density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AV_Volume_fraction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AV_cm^3/g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ASA_m^2/cm^3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ASA_m^2/g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NASA_m^2/cm^3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NASA_m^2/g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Df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Dif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136474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abf+N32+N411+N76+E153+E183+E51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0.162743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0.81944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5.03517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866.981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5327.29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28.41027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21.85151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28.41027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410047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abf+N89+N408+N276+E26+E20+E195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0.120592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0.8191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6.7923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916.295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7598.28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27.61805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20.14127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27.61805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723118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abr+N52+N129+N256+E25+E169+E41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0.153105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0.83148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5.43077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844.605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5516.5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36.95451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32.83737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36.95451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024636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abr+N190+N434+N164+E50+E69+E25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0.56139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0.46228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0.823456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2218.2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3951.26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0.050653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0.0902278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13.2257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8.71424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12.25306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45890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FF739B-D1E7-426F-A7B1-5883C50215AC}"/>
              </a:ext>
            </a:extLst>
          </p:cNvPr>
          <p:cNvSpPr/>
          <p:nvPr/>
        </p:nvSpPr>
        <p:spPr>
          <a:xfrm>
            <a:off x="1327067" y="1674351"/>
            <a:ext cx="8567546" cy="42837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BC7506-18FB-43B6-B982-F62620B0A795}"/>
              </a:ext>
            </a:extLst>
          </p:cNvPr>
          <p:cNvCxnSpPr/>
          <p:nvPr/>
        </p:nvCxnSpPr>
        <p:spPr>
          <a:xfrm>
            <a:off x="1397180" y="2085412"/>
            <a:ext cx="836139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9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388" y="1008063"/>
            <a:ext cx="8637224" cy="2387600"/>
          </a:xfrm>
        </p:spPr>
        <p:txBody>
          <a:bodyPr>
            <a:noAutofit/>
          </a:bodyPr>
          <a:lstStyle/>
          <a:p>
            <a:r>
              <a:rPr lang="en-US" altLang="ko-K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Working capacity </a:t>
            </a:r>
            <a:br>
              <a:rPr lang="en-US" altLang="ko-K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예측 모델 구현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F957638-FDD6-4A4E-9F86-64BA96DB9C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Adsorbed </a:t>
            </a:r>
            <a:r>
              <a:rPr lang="en-US" altLang="ko-KR" sz="2800" b="1" dirty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Natural Gas(ANG) 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Vehicles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" descr="Compression_vs_adsorption_Storage">
            <a:extLst>
              <a:ext uri="{FF2B5EF4-FFF2-40B4-BE49-F238E27FC236}">
                <a16:creationId xmlns:a16="http://schemas.microsoft.com/office/drawing/2014/main" id="{87F711D3-7AC5-4243-8E38-9C51BA071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t="13097" r="51968" b="25327"/>
          <a:stretch/>
        </p:blipFill>
        <p:spPr bwMode="auto">
          <a:xfrm>
            <a:off x="6838044" y="977741"/>
            <a:ext cx="2396748" cy="19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D08B3C7-DED1-4BC6-9C96-ED0007CA8460}"/>
              </a:ext>
            </a:extLst>
          </p:cNvPr>
          <p:cNvSpPr/>
          <p:nvPr/>
        </p:nvSpPr>
        <p:spPr>
          <a:xfrm>
            <a:off x="8206092" y="1368801"/>
            <a:ext cx="921854" cy="26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E511AA-A0D6-4CEF-9A1B-1B60887AA9FD}"/>
              </a:ext>
            </a:extLst>
          </p:cNvPr>
          <p:cNvSpPr txBox="1"/>
          <p:nvPr/>
        </p:nvSpPr>
        <p:spPr>
          <a:xfrm>
            <a:off x="8206092" y="1637157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CNG tank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ads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≥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250 bar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Picture 2" descr="Compression_vs_adsorption_Storage">
            <a:extLst>
              <a:ext uri="{FF2B5EF4-FFF2-40B4-BE49-F238E27FC236}">
                <a16:creationId xmlns:a16="http://schemas.microsoft.com/office/drawing/2014/main" id="{5FD0E1E7-A3D4-4C38-A927-BA3B98C78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258" r="6839" b="25353"/>
          <a:stretch/>
        </p:blipFill>
        <p:spPr bwMode="auto">
          <a:xfrm>
            <a:off x="6838044" y="3024286"/>
            <a:ext cx="2396748" cy="194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27BFE2-A302-408E-BE5B-E5FD4B4AD033}"/>
              </a:ext>
            </a:extLst>
          </p:cNvPr>
          <p:cNvSpPr/>
          <p:nvPr/>
        </p:nvSpPr>
        <p:spPr>
          <a:xfrm>
            <a:off x="8105992" y="3426201"/>
            <a:ext cx="1198374" cy="675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8C0A22-AD27-4035-B50B-6983C2438808}"/>
              </a:ext>
            </a:extLst>
          </p:cNvPr>
          <p:cNvSpPr txBox="1"/>
          <p:nvPr/>
        </p:nvSpPr>
        <p:spPr>
          <a:xfrm>
            <a:off x="8206092" y="3491998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ANG tank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ads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&lt; 100 bar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F12F9D-393F-4811-AC1E-79BCBCF44CCF}"/>
              </a:ext>
            </a:extLst>
          </p:cNvPr>
          <p:cNvSpPr/>
          <p:nvPr/>
        </p:nvSpPr>
        <p:spPr>
          <a:xfrm>
            <a:off x="8342755" y="4360479"/>
            <a:ext cx="337930" cy="240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60263C-F880-4EFF-AA26-545E9F9C5DEB}"/>
              </a:ext>
            </a:extLst>
          </p:cNvPr>
          <p:cNvSpPr txBox="1"/>
          <p:nvPr/>
        </p:nvSpPr>
        <p:spPr>
          <a:xfrm>
            <a:off x="8267097" y="4386670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Adsorbents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46">
            <a:extLst>
              <a:ext uri="{FF2B5EF4-FFF2-40B4-BE49-F238E27FC236}">
                <a16:creationId xmlns:a16="http://schemas.microsoft.com/office/drawing/2014/main" id="{C7901436-934F-4E8B-A141-A22331D9C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5" t="3376" r="455" b="333"/>
          <a:stretch/>
        </p:blipFill>
        <p:spPr>
          <a:xfrm>
            <a:off x="1530582" y="1437530"/>
            <a:ext cx="5153840" cy="33913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7ECDC0E-20FC-4DE1-8B85-64575782FA95}"/>
              </a:ext>
            </a:extLst>
          </p:cNvPr>
          <p:cNvSpPr txBox="1"/>
          <p:nvPr/>
        </p:nvSpPr>
        <p:spPr>
          <a:xfrm>
            <a:off x="5442818" y="2012991"/>
            <a:ext cx="765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WC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930371-DC34-4BFD-85A6-8C3B7E25F61B}"/>
              </a:ext>
            </a:extLst>
          </p:cNvPr>
          <p:cNvSpPr txBox="1"/>
          <p:nvPr/>
        </p:nvSpPr>
        <p:spPr>
          <a:xfrm>
            <a:off x="1871462" y="5351998"/>
            <a:ext cx="807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Compared to the compressed natural gas (CNG), the </a:t>
            </a:r>
            <a:r>
              <a:rPr lang="en-US" altLang="ko-KR" sz="1600" b="1" dirty="0">
                <a:solidFill>
                  <a:srgbClr val="EB61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 vehicle operates at mild conditions (298 K, &lt; 100 bar)</a:t>
            </a:r>
          </a:p>
          <a:p>
            <a:pPr marL="285744" indent="-285744">
              <a:buFont typeface="Wingdings" panose="05000000000000000000" pitchFamily="2" charset="2"/>
              <a:buChar char="l"/>
            </a:pPr>
            <a:endParaRPr lang="en-US" altLang="ko-KR" sz="1600" b="1" dirty="0">
              <a:solidFill>
                <a:srgbClr val="EB6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The DOE target for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ANG: </a:t>
            </a: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Methane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capacity (WC) of 315 cm3(STP)/</a:t>
            </a: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cm3</a:t>
            </a:r>
            <a:endParaRPr lang="en-US" altLang="ko-KR" sz="1600" b="1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Exercise Overview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2299" y="1012718"/>
            <a:ext cx="81964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this Exercise, we will predict methane working capacities for MOFs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 stands for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“Metal-organic framework”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and is part of porous materials</a:t>
            </a: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Here are short explanations about the data given for the exercises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MOFs are named after their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topology and building blocks(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nodes+edge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Multiple types of nodes and edges are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lang="en-US" altLang="ko-K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pcu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+ N127 + E134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lang="en-US" altLang="ko-K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msq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+ N45 + N426 + N354 + E24 + E13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91" y="4059706"/>
            <a:ext cx="5178454" cy="27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Exercise Overview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920285" y="6073906"/>
            <a:ext cx="2638172" cy="0"/>
          </a:xfrm>
          <a:prstGeom prst="line">
            <a:avLst/>
          </a:prstGeom>
          <a:ln w="28575">
            <a:solidFill>
              <a:srgbClr val="038A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2622" y="6128583"/>
            <a:ext cx="305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Building Blocks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6661" y="1204668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MOF – </a:t>
            </a:r>
            <a:r>
              <a:rPr lang="en-US" altLang="ko-KR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“acs+N422+E45”</a:t>
            </a:r>
          </a:p>
        </p:txBody>
      </p:sp>
      <p:sp>
        <p:nvSpPr>
          <p:cNvPr id="30" name="모서리가 둥근 직사각형 29"/>
          <p:cNvSpPr/>
          <p:nvPr/>
        </p:nvSpPr>
        <p:spPr>
          <a:xfrm flipH="1">
            <a:off x="288758" y="1203957"/>
            <a:ext cx="67903" cy="397946"/>
          </a:xfrm>
          <a:prstGeom prst="roundRect">
            <a:avLst>
              <a:gd name="adj" fmla="val 50000"/>
            </a:avLst>
          </a:prstGeom>
          <a:solidFill>
            <a:srgbClr val="224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8" y="1888478"/>
            <a:ext cx="2695064" cy="183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92" y="3761104"/>
            <a:ext cx="1879296" cy="1909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164" y="1847435"/>
            <a:ext cx="2489605" cy="3754682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4399545" y="6068866"/>
            <a:ext cx="2638172" cy="0"/>
          </a:xfrm>
          <a:prstGeom prst="line">
            <a:avLst/>
          </a:prstGeom>
          <a:ln w="28575">
            <a:solidFill>
              <a:srgbClr val="038A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91882" y="6123543"/>
            <a:ext cx="305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Topology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3472" y="3115592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ko-KR" altLang="en-US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1559" y="3354209"/>
            <a:ext cx="1048827" cy="74113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7600319" y="2788103"/>
            <a:ext cx="4287883" cy="213985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>
            <a:off x="8506654" y="6068866"/>
            <a:ext cx="2638172" cy="0"/>
          </a:xfrm>
          <a:prstGeom prst="line">
            <a:avLst/>
          </a:prstGeom>
          <a:ln w="28575">
            <a:solidFill>
              <a:srgbClr val="038A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298991" y="6123543"/>
            <a:ext cx="305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Metal-Organic Framework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0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8036174" cy="5217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this exercise, we will use two different representation method for MOFs: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data representation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Constitution data representation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First, we will use 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data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to represent MOF (part a)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Ex) MOF “msq+N45+N426+N354+E24+E13”  will be represented as below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, we will use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 data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itself to represent MOF (part b)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Ex) MOF “msq+N45+N426+N354+E24+E13”  will be represented as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Exercise Overview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40" y="3826754"/>
            <a:ext cx="5135984" cy="90088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082" y="3281203"/>
            <a:ext cx="2635308" cy="216372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2792" y="3906632"/>
            <a:ext cx="1048827" cy="741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1915" y="6436429"/>
            <a:ext cx="3039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[1882, 3, 1342, 979, 1235, 176]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684834" y="6163499"/>
            <a:ext cx="107004" cy="3060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177702" y="6160083"/>
            <a:ext cx="32426" cy="3094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670570" y="6158375"/>
            <a:ext cx="58326" cy="3171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153711" y="6167068"/>
            <a:ext cx="114852" cy="3212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4698460" y="6166033"/>
            <a:ext cx="129700" cy="3028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5175115" y="6155093"/>
            <a:ext cx="145913" cy="313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4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949651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the folder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[Exercise]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, you can find out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++_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representation.ipynb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“Zeo_gcmc.csv”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Zeo_gcmc.csv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Will predict </a:t>
            </a: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Capacity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the material with the feature data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A.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9" y="1551884"/>
            <a:ext cx="9591471" cy="43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2252749" cy="6858000"/>
          </a:xfrm>
          <a:prstGeom prst="rect">
            <a:avLst/>
          </a:prstGeom>
          <a:solidFill>
            <a:srgbClr val="01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9805" y="177371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4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3039"/>
              </a:gs>
              <a:gs pos="100000">
                <a:schemeClr val="accent5">
                  <a:lumMod val="75000"/>
                </a:schemeClr>
              </a:gs>
              <a:gs pos="88000">
                <a:schemeClr val="accent1">
                  <a:lumMod val="50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130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rgbClr val="0130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66536" y="2301989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95198" y="2301989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38AA5"/>
              </a:gs>
              <a:gs pos="9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658844" y="242565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080B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rgbClr val="0080B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20503" y="4223393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049165" y="4223393"/>
            <a:ext cx="6098498" cy="1289154"/>
          </a:xfrm>
          <a:prstGeom prst="roundRect">
            <a:avLst>
              <a:gd name="adj" fmla="val 50000"/>
            </a:avLst>
          </a:prstGeom>
          <a:gradFill>
            <a:gsLst>
              <a:gs pos="82000">
                <a:srgbClr val="8497B0"/>
              </a:gs>
              <a:gs pos="0">
                <a:srgbClr val="8497B0"/>
              </a:gs>
              <a:gs pos="100000">
                <a:schemeClr val="tx2">
                  <a:lumMod val="40000"/>
                  <a:lumOff val="60000"/>
                </a:schemeClr>
              </a:gs>
              <a:gs pos="93000">
                <a:srgbClr val="8497B0"/>
              </a:gs>
            </a:gsLst>
            <a:lin ang="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212810" y="4347061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8497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rgbClr val="8497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96351" y="504253"/>
            <a:ext cx="41188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Metal-Organic Framework</a:t>
            </a:r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금속 유기 </a:t>
            </a:r>
            <a:r>
              <a:rPr lang="ko-KR" altLang="en-US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구조체란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06709" y="2425657"/>
            <a:ext cx="41188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두 가지 </a:t>
            </a:r>
            <a:r>
              <a:rPr lang="ko-KR" alt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표현자</a:t>
            </a:r>
            <a:endParaRPr lang="en-US" altLang="ko-KR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based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 based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30694" y="4371679"/>
            <a:ext cx="41188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Capacity </a:t>
            </a:r>
            <a:r>
              <a:rPr lang="ko-KR" alt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예측 모델 구현</a:t>
            </a:r>
            <a:endParaRPr lang="en-US" altLang="ko-KR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based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 based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7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877035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One can add data or fill in missing data to the database loaded from “Zeo_gcmc.csv”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Normalize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A.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3" y="1952935"/>
            <a:ext cx="8249801" cy="990738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59" y="3087741"/>
            <a:ext cx="1048827" cy="4239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06129" y="30877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i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in</a:t>
            </a:r>
            <a:endParaRPr lang="ko-KR" altLang="en-US" sz="1800" b="1" i="1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73" y="3651928"/>
            <a:ext cx="8973802" cy="352474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2" y="5264431"/>
            <a:ext cx="6427123" cy="1052876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701883" y="5362557"/>
            <a:ext cx="349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feature values have different scales, normalize them to be a value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2182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51667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[Build and train Model]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conditions are as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follow: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A.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04" y="1843077"/>
            <a:ext cx="8895947" cy="41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FE1B522-A65D-4D22-867A-5C0CC6EBD2A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5" y="1584310"/>
            <a:ext cx="4707258" cy="2263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299" y="1012718"/>
            <a:ext cx="6925294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Dense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layer &amp; activation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function you want to minimize or maximize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Ex) Σ(Real Value - Predicted Value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Optimization function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Method to minimize or maximize loss function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gradient-decent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Batch size &amp; Epochs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Batch-size: Size of data trained at once(simultaneously)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1 Epoch: Number of times the entire dataset has been trained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A.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flipH="1">
            <a:off x="7096835" y="1619307"/>
            <a:ext cx="116378" cy="2768056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595268" y="131153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“Dense layer”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64664" y="3959153"/>
            <a:ext cx="138782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65235" y="3948159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Activation function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오른쪽 대괄호 23"/>
          <p:cNvSpPr/>
          <p:nvPr/>
        </p:nvSpPr>
        <p:spPr>
          <a:xfrm>
            <a:off x="10559128" y="1584310"/>
            <a:ext cx="116378" cy="2768056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8574783" cy="3001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Finally at the end of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++_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representation.ipynb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execution, you get below graph.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A.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200" y="1779618"/>
            <a:ext cx="4492171" cy="41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10169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Part(a), we predicted WC of MOF with 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data.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Part(b), we will predict working capacity(CH4) of MOF with different representation method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b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“topology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constituents</a:t>
            </a: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B.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944F3649-DA4B-48B1-A7DB-3EF6A76A7367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76" y="2320268"/>
            <a:ext cx="6728224" cy="41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1016977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Part(a), we predicted WC of MOF with 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 data.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Part(b), we will predict working capacity(CH4) of MOF with different representation method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b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“topology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constituents</a:t>
            </a: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 folder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[Exercise]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, you can see “MOF_wc_data.csv” and “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Constitution_representation.ipynb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” files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MOF_wc_data.csv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Note that we do not have(or need) porosity data from </a:t>
            </a:r>
            <a:r>
              <a:rPr lang="en-US" altLang="ko-KR" sz="16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Zeo</a:t>
            </a:r>
            <a:r>
              <a:rPr lang="en-US" altLang="ko-KR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++ this time</a:t>
            </a: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B.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36654"/>
          <a:stretch/>
        </p:blipFill>
        <p:spPr>
          <a:xfrm>
            <a:off x="2362802" y="3555378"/>
            <a:ext cx="5820587" cy="22267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모서리가 둥근 직사각형 9"/>
          <p:cNvSpPr/>
          <p:nvPr/>
        </p:nvSpPr>
        <p:spPr>
          <a:xfrm>
            <a:off x="2362803" y="3555378"/>
            <a:ext cx="3143052" cy="2226744"/>
          </a:xfrm>
          <a:prstGeom prst="roundRect">
            <a:avLst>
              <a:gd name="adj" fmla="val 52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1800887" y="4343567"/>
            <a:ext cx="561914" cy="3911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3855" y="3820347"/>
            <a:ext cx="1307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 (MOF)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ko-KR" alt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34803" y="3555378"/>
            <a:ext cx="915241" cy="2226744"/>
          </a:xfrm>
          <a:prstGeom prst="roundRect">
            <a:avLst>
              <a:gd name="adj" fmla="val 52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406582" y="3330934"/>
            <a:ext cx="128846" cy="2244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52796" y="3043181"/>
            <a:ext cx="202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capacity data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86612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We map strings to integers to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 </a:t>
            </a: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 of MOFs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“number”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‘wjf+N164+E34’			            [291, 2007, 808, 0, 0, 0, 0]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‘jjt+N343+N484+N245+E4+E228’	            [929, 1191, 235, 261, 247, 1103, 0]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Split train and test set</a:t>
            </a: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B.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52796" y="3043181"/>
            <a:ext cx="202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capacity data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41" y="1617134"/>
            <a:ext cx="8468907" cy="16766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18" name="직선 화살표 연결선 17"/>
          <p:cNvCxnSpPr/>
          <p:nvPr/>
        </p:nvCxnSpPr>
        <p:spPr>
          <a:xfrm>
            <a:off x="3560323" y="3834997"/>
            <a:ext cx="230244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048655" y="4188318"/>
            <a:ext cx="81411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41" y="5291747"/>
            <a:ext cx="2391109" cy="10764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629119" y="5537033"/>
            <a:ext cx="349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55000 MOF would be used as train </a:t>
            </a:r>
            <a:r>
              <a:rPr lang="en-US" altLang="ko-KR" sz="1600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and </a:t>
            </a:r>
            <a:r>
              <a:rPr lang="en-US" altLang="ko-KR" sz="1600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will be used as test set</a:t>
            </a:r>
          </a:p>
        </p:txBody>
      </p:sp>
    </p:spTree>
    <p:extLst>
      <p:ext uri="{BB962C8B-B14F-4D97-AF65-F5344CB8AC3E}">
        <p14:creationId xmlns:p14="http://schemas.microsoft.com/office/powerpoint/2010/main" val="341937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516679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[Build and train Model]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conditions are as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follow: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will be explained at next slide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B.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02" y="1780648"/>
            <a:ext cx="8916889" cy="38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823815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layer</a:t>
            </a: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Expression is converted into more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consice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form (here, into 16 dimensions)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Ex) ‘wjf+N164+E34’			            [291, 2007, 808, 0, 0, 0, 0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291 :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 smtClean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 layer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B.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3" y="1483586"/>
            <a:ext cx="5239481" cy="2286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화살표 연결선 9"/>
          <p:cNvCxnSpPr/>
          <p:nvPr/>
        </p:nvCxnSpPr>
        <p:spPr>
          <a:xfrm>
            <a:off x="3365271" y="2373020"/>
            <a:ext cx="25436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9106" y="2573690"/>
            <a:ext cx="136998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… </a:t>
            </a:r>
            <a:r>
              <a:rPr lang="en-US" altLang="ko-K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000 1 000 …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479596" y="2862845"/>
            <a:ext cx="256145" cy="189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643135" y="2521288"/>
            <a:ext cx="3381647" cy="369332"/>
            <a:chOff x="415475" y="4488873"/>
            <a:chExt cx="3381647" cy="369332"/>
          </a:xfrm>
        </p:grpSpPr>
        <p:grpSp>
          <p:nvGrpSpPr>
            <p:cNvPr id="16" name="그룹 15"/>
            <p:cNvGrpSpPr/>
            <p:nvPr/>
          </p:nvGrpSpPr>
          <p:grpSpPr>
            <a:xfrm>
              <a:off x="415475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0" name="직사각형 29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163454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" name="직사각형 26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2300836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4" name="직사각형 23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048979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1" name="직사각형 20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885994" y="448887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•••</a:t>
              </a:r>
              <a:endParaRPr lang="ko-KR" altLang="en-US" sz="18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483045" y="2946649"/>
            <a:ext cx="1733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“Vector of size 16”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230621" y="2847779"/>
            <a:ext cx="62981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76314" y="3008679"/>
            <a:ext cx="114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“290 zeros”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4132954" y="2584512"/>
            <a:ext cx="336829" cy="274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227515" y="4253794"/>
            <a:ext cx="3381647" cy="369332"/>
            <a:chOff x="415475" y="4488873"/>
            <a:chExt cx="3381647" cy="369332"/>
          </a:xfrm>
        </p:grpSpPr>
        <p:grpSp>
          <p:nvGrpSpPr>
            <p:cNvPr id="38" name="그룹 37"/>
            <p:cNvGrpSpPr/>
            <p:nvPr/>
          </p:nvGrpSpPr>
          <p:grpSpPr>
            <a:xfrm>
              <a:off x="415475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52" name="직사각형 51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163454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49" name="직사각형 48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2300836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46" name="직사각형 45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048979" y="4597452"/>
              <a:ext cx="748143" cy="191444"/>
              <a:chOff x="7333673" y="1708728"/>
              <a:chExt cx="748143" cy="19144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43" name="직사각형 42"/>
              <p:cNvSpPr/>
              <p:nvPr/>
            </p:nvSpPr>
            <p:spPr>
              <a:xfrm>
                <a:off x="7333673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583054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832435" y="1708728"/>
                <a:ext cx="249381" cy="1914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885994" y="448887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•••</a:t>
              </a:r>
              <a:endParaRPr lang="ko-KR" altLang="en-US" sz="18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27515" y="4636721"/>
            <a:ext cx="748143" cy="191444"/>
            <a:chOff x="7333673" y="1708728"/>
            <a:chExt cx="748143" cy="19144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6" name="직사각형 55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975494" y="4636721"/>
            <a:ext cx="748143" cy="191444"/>
            <a:chOff x="7333673" y="1708728"/>
            <a:chExt cx="748143" cy="19144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0" name="직사각형 59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112876" y="4636721"/>
            <a:ext cx="748143" cy="191444"/>
            <a:chOff x="7333673" y="1708728"/>
            <a:chExt cx="748143" cy="19144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4" name="직사각형 63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861019" y="4636721"/>
            <a:ext cx="748143" cy="191444"/>
            <a:chOff x="7333673" y="1708728"/>
            <a:chExt cx="748143" cy="191444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698034" y="452814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•••</a:t>
            </a:r>
            <a:endParaRPr lang="ko-KR" altLang="en-US" sz="18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1227515" y="4911069"/>
            <a:ext cx="748143" cy="191444"/>
            <a:chOff x="7333673" y="1708728"/>
            <a:chExt cx="748143" cy="19144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3" name="직사각형 72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975494" y="4911069"/>
            <a:ext cx="748143" cy="191444"/>
            <a:chOff x="7333673" y="1708728"/>
            <a:chExt cx="748143" cy="19144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7" name="직사각형 76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112876" y="4911069"/>
            <a:ext cx="748143" cy="191444"/>
            <a:chOff x="7333673" y="1708728"/>
            <a:chExt cx="748143" cy="19144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1" name="직사각형 80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861019" y="4911069"/>
            <a:ext cx="748143" cy="191444"/>
            <a:chOff x="7333673" y="1708728"/>
            <a:chExt cx="748143" cy="19144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5" name="직사각형 84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2698034" y="480249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•••</a:t>
            </a:r>
            <a:endParaRPr lang="ko-KR" altLang="en-US" sz="1800" dirty="0"/>
          </a:p>
        </p:txBody>
      </p:sp>
      <p:grpSp>
        <p:nvGrpSpPr>
          <p:cNvPr id="90" name="그룹 89"/>
          <p:cNvGrpSpPr/>
          <p:nvPr/>
        </p:nvGrpSpPr>
        <p:grpSpPr>
          <a:xfrm>
            <a:off x="1227515" y="5178639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91" name="직사각형 90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975494" y="5178639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95" name="직사각형 94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3112876" y="5178639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99" name="직사각형 98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3861019" y="5178639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3" name="직사각형 102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698034" y="507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•••</a:t>
            </a:r>
            <a:endParaRPr lang="ko-KR" altLang="en-US" sz="1800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1227515" y="5436674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8" name="직사각형 107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975494" y="5436674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12" name="직사각형 111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3112876" y="5436674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16" name="직사각형 115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3861019" y="5436674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20" name="직사각형 119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2698034" y="532809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•••</a:t>
            </a:r>
            <a:endParaRPr lang="ko-KR" altLang="en-US" sz="1800" dirty="0"/>
          </a:p>
        </p:txBody>
      </p:sp>
      <p:sp>
        <p:nvSpPr>
          <p:cNvPr id="124" name="오른쪽 대괄호 123"/>
          <p:cNvSpPr/>
          <p:nvPr/>
        </p:nvSpPr>
        <p:spPr>
          <a:xfrm>
            <a:off x="4771259" y="4263059"/>
            <a:ext cx="174568" cy="1636152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오른쪽 대괄호 124"/>
          <p:cNvSpPr/>
          <p:nvPr/>
        </p:nvSpPr>
        <p:spPr>
          <a:xfrm flipH="1">
            <a:off x="941058" y="4263059"/>
            <a:ext cx="156957" cy="1636152"/>
          </a:xfrm>
          <a:prstGeom prst="righ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5101794" y="4782117"/>
            <a:ext cx="390698" cy="389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5648459" y="4900882"/>
            <a:ext cx="748143" cy="191444"/>
            <a:chOff x="7333673" y="1708728"/>
            <a:chExt cx="748143" cy="191444"/>
          </a:xfr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5">
                  <a:lumMod val="40000"/>
                  <a:lumOff val="60000"/>
                </a:schemeClr>
              </a:gs>
              <a:gs pos="76000">
                <a:schemeClr val="accent3">
                  <a:lumMod val="40000"/>
                  <a:lumOff val="60000"/>
                </a:schemeClr>
              </a:gs>
              <a:gs pos="53000">
                <a:schemeClr val="accent4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grpSpPr>
        <p:sp>
          <p:nvSpPr>
            <p:cNvPr id="128" name="직사각형 127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6396438" y="4900882"/>
            <a:ext cx="748143" cy="191444"/>
            <a:chOff x="7333673" y="1708728"/>
            <a:chExt cx="748143" cy="191444"/>
          </a:xfr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5">
                  <a:lumMod val="40000"/>
                  <a:lumOff val="60000"/>
                </a:schemeClr>
              </a:gs>
              <a:gs pos="76000">
                <a:schemeClr val="accent3">
                  <a:lumMod val="40000"/>
                  <a:lumOff val="60000"/>
                </a:schemeClr>
              </a:gs>
              <a:gs pos="53000">
                <a:schemeClr val="accent4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grpSpPr>
        <p:sp>
          <p:nvSpPr>
            <p:cNvPr id="132" name="직사각형 131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7533820" y="4900882"/>
            <a:ext cx="748143" cy="191444"/>
            <a:chOff x="7333673" y="1708728"/>
            <a:chExt cx="748143" cy="191444"/>
          </a:xfr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5">
                  <a:lumMod val="40000"/>
                  <a:lumOff val="60000"/>
                </a:schemeClr>
              </a:gs>
              <a:gs pos="76000">
                <a:schemeClr val="accent3">
                  <a:lumMod val="40000"/>
                  <a:lumOff val="60000"/>
                </a:schemeClr>
              </a:gs>
              <a:gs pos="53000">
                <a:schemeClr val="accent4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grpSpPr>
        <p:sp>
          <p:nvSpPr>
            <p:cNvPr id="136" name="직사각형 135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8281963" y="4900882"/>
            <a:ext cx="748143" cy="191444"/>
            <a:chOff x="7333673" y="1708728"/>
            <a:chExt cx="748143" cy="191444"/>
          </a:xfr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6000">
                <a:schemeClr val="accent5">
                  <a:lumMod val="40000"/>
                  <a:lumOff val="60000"/>
                </a:schemeClr>
              </a:gs>
              <a:gs pos="76000">
                <a:schemeClr val="accent3">
                  <a:lumMod val="40000"/>
                  <a:lumOff val="60000"/>
                </a:schemeClr>
              </a:gs>
              <a:gs pos="53000">
                <a:schemeClr val="accent4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</p:grpSpPr>
        <p:sp>
          <p:nvSpPr>
            <p:cNvPr id="140" name="직사각형 139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7118978" y="479230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•••</a:t>
            </a:r>
            <a:endParaRPr lang="ko-KR" altLang="en-US" sz="18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510476" y="5155968"/>
            <a:ext cx="199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“into single vector”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1227351" y="5707767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6" name="직사각형 145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1975330" y="5707767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50" name="직사각형 149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112712" y="5707767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54" name="직사각형 153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3860855" y="5707767"/>
            <a:ext cx="748143" cy="191444"/>
            <a:chOff x="7333673" y="1708728"/>
            <a:chExt cx="748143" cy="1914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58" name="직사각형 157"/>
            <p:cNvSpPr/>
            <p:nvPr/>
          </p:nvSpPr>
          <p:spPr>
            <a:xfrm>
              <a:off x="7333673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7583054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832435" y="1708728"/>
              <a:ext cx="249381" cy="1914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27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9052478" cy="3001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At the end of the execution of 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constitution_representation.ipynb</a:t>
            </a:r>
            <a:r>
              <a:rPr lang="en-US" altLang="ko-KR" sz="1600" b="1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, you get below graph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Part B.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47" y="1735884"/>
            <a:ext cx="4542505" cy="4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388" y="1008063"/>
            <a:ext cx="8637224" cy="2387600"/>
          </a:xfrm>
        </p:spPr>
        <p:txBody>
          <a:bodyPr>
            <a:noAutofit/>
          </a:bodyPr>
          <a:lstStyle/>
          <a:p>
            <a:r>
              <a:rPr lang="ko-KR" alt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금속 유기 </a:t>
            </a:r>
            <a:r>
              <a:rPr lang="ko-KR" altLang="en-US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구조체란</a:t>
            </a:r>
            <a:r>
              <a:rPr lang="en-US" altLang="ko-K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F957638-FDD6-4A4E-9F86-64BA96DB9C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299" y="1012718"/>
            <a:ext cx="64583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모델을 통해 예측하고자 했던 것은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Methane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Working Capacity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정리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7FFAA-9887-4463-8C44-DDCFEBA7455F}"/>
              </a:ext>
            </a:extLst>
          </p:cNvPr>
          <p:cNvGrpSpPr/>
          <p:nvPr/>
        </p:nvGrpSpPr>
        <p:grpSpPr>
          <a:xfrm>
            <a:off x="2186392" y="1906621"/>
            <a:ext cx="6385908" cy="2900045"/>
            <a:chOff x="0" y="0"/>
            <a:chExt cx="5724525" cy="25996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121D8A-6C03-4CFB-8390-84D0AB35A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"/>
            <a:stretch/>
          </p:blipFill>
          <p:spPr bwMode="auto">
            <a:xfrm>
              <a:off x="0" y="0"/>
              <a:ext cx="2799715" cy="25996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DC9650-A56F-44D0-89B0-63337450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0"/>
              <a:ext cx="2752725" cy="254444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6F30753-FDA3-4AFC-93C6-B0163AE2D4E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07" y="4978240"/>
            <a:ext cx="6385909" cy="1168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3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Nanoporous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Materials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2299" y="1012718"/>
            <a:ext cx="6551794" cy="1154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contain pores on the order of few Angstroms to nanometers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Different classes of materials exist: zeolites, MOFs, COFs, etc.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Large surface area and high </a:t>
            </a:r>
            <a:r>
              <a:rPr lang="en-US" altLang="ko-K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tunability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48563" y="2563600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Zeolites</a:t>
            </a:r>
          </a:p>
        </p:txBody>
      </p:sp>
      <p:pic>
        <p:nvPicPr>
          <p:cNvPr id="44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"/>
          <a:stretch>
            <a:fillRect/>
          </a:stretch>
        </p:blipFill>
        <p:spPr bwMode="auto">
          <a:xfrm>
            <a:off x="1176214" y="3013957"/>
            <a:ext cx="1979111" cy="27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" descr="nch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9" b="8728"/>
          <a:stretch/>
        </p:blipFill>
        <p:spPr bwMode="auto">
          <a:xfrm>
            <a:off x="7986766" y="3684096"/>
            <a:ext cx="2009041" cy="20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6399928" y="2583068"/>
            <a:ext cx="5387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Metal-organic</a:t>
            </a:r>
            <a:b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frameworks 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(MOFs)</a:t>
            </a:r>
          </a:p>
        </p:txBody>
      </p:sp>
      <p:pic>
        <p:nvPicPr>
          <p:cNvPr id="80" name="Picture 2" descr="Exploration of stable, crystalline, porous covalent organic frame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25" y="3331405"/>
            <a:ext cx="4598858" cy="207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3722603" y="5368015"/>
            <a:ext cx="3801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Covalent organic frameworks (COFs)</a:t>
            </a:r>
          </a:p>
        </p:txBody>
      </p:sp>
    </p:spTree>
    <p:extLst>
      <p:ext uri="{BB962C8B-B14F-4D97-AF65-F5344CB8AC3E}">
        <p14:creationId xmlns:p14="http://schemas.microsoft.com/office/powerpoint/2010/main" val="14832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9" y="257775"/>
            <a:ext cx="6831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Nanoporous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Materials – Applications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타원 18">
            <a:extLst>
              <a:ext uri="{FF2B5EF4-FFF2-40B4-BE49-F238E27FC236}">
                <a16:creationId xmlns:a16="http://schemas.microsoft.com/office/drawing/2014/main" id="{FD2FA124-0FE0-4D91-B2CB-E0597810955F}"/>
              </a:ext>
            </a:extLst>
          </p:cNvPr>
          <p:cNvSpPr/>
          <p:nvPr/>
        </p:nvSpPr>
        <p:spPr>
          <a:xfrm>
            <a:off x="4965246" y="2680981"/>
            <a:ext cx="1939871" cy="19398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" name="도넛 19">
            <a:extLst>
              <a:ext uri="{FF2B5EF4-FFF2-40B4-BE49-F238E27FC236}">
                <a16:creationId xmlns:a16="http://schemas.microsoft.com/office/drawing/2014/main" id="{03CE17A4-E7E8-4560-B099-A26D2808B734}"/>
              </a:ext>
            </a:extLst>
          </p:cNvPr>
          <p:cNvSpPr/>
          <p:nvPr/>
        </p:nvSpPr>
        <p:spPr>
          <a:xfrm>
            <a:off x="4547911" y="2277466"/>
            <a:ext cx="2750563" cy="2750563"/>
          </a:xfrm>
          <a:prstGeom prst="donut">
            <a:avLst>
              <a:gd name="adj" fmla="val 71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6" name="막힌 원호 20">
            <a:extLst>
              <a:ext uri="{FF2B5EF4-FFF2-40B4-BE49-F238E27FC236}">
                <a16:creationId xmlns:a16="http://schemas.microsoft.com/office/drawing/2014/main" id="{12D42A6F-BAD8-4AD8-8992-D233240FD0DF}"/>
              </a:ext>
            </a:extLst>
          </p:cNvPr>
          <p:cNvSpPr/>
          <p:nvPr/>
        </p:nvSpPr>
        <p:spPr>
          <a:xfrm rot="5400000">
            <a:off x="4547911" y="2277466"/>
            <a:ext cx="2750563" cy="2750563"/>
          </a:xfrm>
          <a:prstGeom prst="blockArc">
            <a:avLst>
              <a:gd name="adj1" fmla="val 16219313"/>
              <a:gd name="adj2" fmla="val 21558865"/>
              <a:gd name="adj3" fmla="val 601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7" name="막힌 원호 21">
            <a:extLst>
              <a:ext uri="{FF2B5EF4-FFF2-40B4-BE49-F238E27FC236}">
                <a16:creationId xmlns:a16="http://schemas.microsoft.com/office/drawing/2014/main" id="{CF1425CD-7222-4937-9BCC-5BDE429D5B86}"/>
              </a:ext>
            </a:extLst>
          </p:cNvPr>
          <p:cNvSpPr/>
          <p:nvPr/>
        </p:nvSpPr>
        <p:spPr>
          <a:xfrm>
            <a:off x="4547911" y="2277466"/>
            <a:ext cx="2750563" cy="2750563"/>
          </a:xfrm>
          <a:prstGeom prst="blockArc">
            <a:avLst>
              <a:gd name="adj1" fmla="val 16219313"/>
              <a:gd name="adj2" fmla="val 21558865"/>
              <a:gd name="adj3" fmla="val 6013"/>
            </a:avLst>
          </a:prstGeom>
          <a:solidFill>
            <a:srgbClr val="42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8" name="막힌 원호 22">
            <a:extLst>
              <a:ext uri="{FF2B5EF4-FFF2-40B4-BE49-F238E27FC236}">
                <a16:creationId xmlns:a16="http://schemas.microsoft.com/office/drawing/2014/main" id="{7219ABB0-A32F-4D1E-A730-6593D88EDA4A}"/>
              </a:ext>
            </a:extLst>
          </p:cNvPr>
          <p:cNvSpPr/>
          <p:nvPr/>
        </p:nvSpPr>
        <p:spPr>
          <a:xfrm rot="16200000">
            <a:off x="4547911" y="2277466"/>
            <a:ext cx="2750563" cy="2750563"/>
          </a:xfrm>
          <a:prstGeom prst="blockArc">
            <a:avLst>
              <a:gd name="adj1" fmla="val 16219313"/>
              <a:gd name="adj2" fmla="val 21558865"/>
              <a:gd name="adj3" fmla="val 6013"/>
            </a:avLst>
          </a:prstGeom>
          <a:solidFill>
            <a:srgbClr val="EB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" name="막힌 원호 23">
            <a:extLst>
              <a:ext uri="{FF2B5EF4-FFF2-40B4-BE49-F238E27FC236}">
                <a16:creationId xmlns:a16="http://schemas.microsoft.com/office/drawing/2014/main" id="{AC5CB42D-1B57-49B0-A69C-D506970BEB57}"/>
              </a:ext>
            </a:extLst>
          </p:cNvPr>
          <p:cNvSpPr/>
          <p:nvPr/>
        </p:nvSpPr>
        <p:spPr>
          <a:xfrm rot="16200000" flipH="1">
            <a:off x="4547911" y="2277466"/>
            <a:ext cx="2750563" cy="2750563"/>
          </a:xfrm>
          <a:prstGeom prst="blockArc">
            <a:avLst>
              <a:gd name="adj1" fmla="val 16236634"/>
              <a:gd name="adj2" fmla="val 21558865"/>
              <a:gd name="adj3" fmla="val 601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50" name="그룹 24">
            <a:extLst>
              <a:ext uri="{FF2B5EF4-FFF2-40B4-BE49-F238E27FC236}">
                <a16:creationId xmlns:a16="http://schemas.microsoft.com/office/drawing/2014/main" id="{0332AEBB-E678-44AE-AD80-C73A5B345561}"/>
              </a:ext>
            </a:extLst>
          </p:cNvPr>
          <p:cNvGrpSpPr/>
          <p:nvPr/>
        </p:nvGrpSpPr>
        <p:grpSpPr>
          <a:xfrm rot="16200000">
            <a:off x="4789021" y="2519035"/>
            <a:ext cx="2266511" cy="2266511"/>
            <a:chOff x="3497244" y="1173144"/>
            <a:chExt cx="3976705" cy="3976705"/>
          </a:xfrm>
          <a:solidFill>
            <a:srgbClr val="EB6161"/>
          </a:solidFill>
        </p:grpSpPr>
        <p:sp>
          <p:nvSpPr>
            <p:cNvPr id="51" name="막힌 원호 37">
              <a:extLst>
                <a:ext uri="{FF2B5EF4-FFF2-40B4-BE49-F238E27FC236}">
                  <a16:creationId xmlns:a16="http://schemas.microsoft.com/office/drawing/2014/main" id="{77378E8C-C492-4F6B-A4DA-889F1061D78C}"/>
                </a:ext>
              </a:extLst>
            </p:cNvPr>
            <p:cNvSpPr/>
            <p:nvPr/>
          </p:nvSpPr>
          <p:spPr>
            <a:xfrm>
              <a:off x="3498849" y="1174749"/>
              <a:ext cx="3975100" cy="3975100"/>
            </a:xfrm>
            <a:prstGeom prst="blockArc">
              <a:avLst>
                <a:gd name="adj1" fmla="val 19870845"/>
                <a:gd name="adj2" fmla="val 21548790"/>
                <a:gd name="adj3" fmla="val 7104"/>
              </a:avLst>
            </a:prstGeom>
            <a:solidFill>
              <a:srgbClr val="EB616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막힌 원호 38">
              <a:extLst>
                <a:ext uri="{FF2B5EF4-FFF2-40B4-BE49-F238E27FC236}">
                  <a16:creationId xmlns:a16="http://schemas.microsoft.com/office/drawing/2014/main" id="{F8644D23-A641-4123-B414-00886D2649C4}"/>
                </a:ext>
              </a:extLst>
            </p:cNvPr>
            <p:cNvSpPr/>
            <p:nvPr/>
          </p:nvSpPr>
          <p:spPr>
            <a:xfrm rot="18000000">
              <a:off x="3498849" y="1174749"/>
              <a:ext cx="3975100" cy="3975100"/>
            </a:xfrm>
            <a:prstGeom prst="blockArc">
              <a:avLst>
                <a:gd name="adj1" fmla="val 19838500"/>
                <a:gd name="adj2" fmla="val 21548790"/>
                <a:gd name="adj3" fmla="val 7104"/>
              </a:avLst>
            </a:prstGeom>
            <a:solidFill>
              <a:srgbClr val="EB616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막힌 원호 39">
              <a:extLst>
                <a:ext uri="{FF2B5EF4-FFF2-40B4-BE49-F238E27FC236}">
                  <a16:creationId xmlns:a16="http://schemas.microsoft.com/office/drawing/2014/main" id="{CC3F6B21-698D-4E58-9348-9E74CE014713}"/>
                </a:ext>
              </a:extLst>
            </p:cNvPr>
            <p:cNvSpPr/>
            <p:nvPr/>
          </p:nvSpPr>
          <p:spPr>
            <a:xfrm rot="19784933">
              <a:off x="3497244" y="1173144"/>
              <a:ext cx="3975100" cy="3975100"/>
            </a:xfrm>
            <a:prstGeom prst="blockArc">
              <a:avLst>
                <a:gd name="adj1" fmla="val 19869240"/>
                <a:gd name="adj2" fmla="val 21590332"/>
                <a:gd name="adj3" fmla="val 7142"/>
              </a:avLst>
            </a:prstGeom>
            <a:solidFill>
              <a:srgbClr val="EB616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4" name="그룹 25">
            <a:extLst>
              <a:ext uri="{FF2B5EF4-FFF2-40B4-BE49-F238E27FC236}">
                <a16:creationId xmlns:a16="http://schemas.microsoft.com/office/drawing/2014/main" id="{3E111484-7340-4C14-BD9F-B5B9313813C2}"/>
              </a:ext>
            </a:extLst>
          </p:cNvPr>
          <p:cNvGrpSpPr/>
          <p:nvPr/>
        </p:nvGrpSpPr>
        <p:grpSpPr>
          <a:xfrm rot="10800000">
            <a:off x="4789936" y="2518120"/>
            <a:ext cx="2266511" cy="2266511"/>
            <a:chOff x="3497244" y="1173144"/>
            <a:chExt cx="3976705" cy="3976705"/>
          </a:xfrm>
        </p:grpSpPr>
        <p:sp>
          <p:nvSpPr>
            <p:cNvPr id="55" name="막힌 원호 34">
              <a:extLst>
                <a:ext uri="{FF2B5EF4-FFF2-40B4-BE49-F238E27FC236}">
                  <a16:creationId xmlns:a16="http://schemas.microsoft.com/office/drawing/2014/main" id="{EFD704F9-6F42-4484-8B70-911D806C5CB2}"/>
                </a:ext>
              </a:extLst>
            </p:cNvPr>
            <p:cNvSpPr/>
            <p:nvPr/>
          </p:nvSpPr>
          <p:spPr>
            <a:xfrm>
              <a:off x="3498849" y="1174749"/>
              <a:ext cx="3975100" cy="3975100"/>
            </a:xfrm>
            <a:prstGeom prst="blockArc">
              <a:avLst>
                <a:gd name="adj1" fmla="val 19870845"/>
                <a:gd name="adj2" fmla="val 21548790"/>
                <a:gd name="adj3" fmla="val 7104"/>
              </a:avLst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막힌 원호 35">
              <a:extLst>
                <a:ext uri="{FF2B5EF4-FFF2-40B4-BE49-F238E27FC236}">
                  <a16:creationId xmlns:a16="http://schemas.microsoft.com/office/drawing/2014/main" id="{B63447EF-3332-4966-BA9B-859938B31BAE}"/>
                </a:ext>
              </a:extLst>
            </p:cNvPr>
            <p:cNvSpPr/>
            <p:nvPr/>
          </p:nvSpPr>
          <p:spPr>
            <a:xfrm rot="18000000">
              <a:off x="3498849" y="1174749"/>
              <a:ext cx="3975100" cy="3975100"/>
            </a:xfrm>
            <a:prstGeom prst="blockArc">
              <a:avLst>
                <a:gd name="adj1" fmla="val 19859327"/>
                <a:gd name="adj2" fmla="val 21548790"/>
                <a:gd name="adj3" fmla="val 7104"/>
              </a:avLst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막힌 원호 36">
              <a:extLst>
                <a:ext uri="{FF2B5EF4-FFF2-40B4-BE49-F238E27FC236}">
                  <a16:creationId xmlns:a16="http://schemas.microsoft.com/office/drawing/2014/main" id="{4F6D3CCD-CA6B-4C41-878F-FB2895FF38FE}"/>
                </a:ext>
              </a:extLst>
            </p:cNvPr>
            <p:cNvSpPr/>
            <p:nvPr/>
          </p:nvSpPr>
          <p:spPr>
            <a:xfrm rot="19784933">
              <a:off x="3497244" y="1173144"/>
              <a:ext cx="3975100" cy="3975100"/>
            </a:xfrm>
            <a:prstGeom prst="blockArc">
              <a:avLst>
                <a:gd name="adj1" fmla="val 19869240"/>
                <a:gd name="adj2" fmla="val 21597024"/>
                <a:gd name="adj3" fmla="val 7460"/>
              </a:avLst>
            </a:prstGeom>
            <a:solidFill>
              <a:schemeClr val="accent6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26">
            <a:extLst>
              <a:ext uri="{FF2B5EF4-FFF2-40B4-BE49-F238E27FC236}">
                <a16:creationId xmlns:a16="http://schemas.microsoft.com/office/drawing/2014/main" id="{761206EF-719F-4CD0-8BD1-7CFA03306EE1}"/>
              </a:ext>
            </a:extLst>
          </p:cNvPr>
          <p:cNvGrpSpPr/>
          <p:nvPr/>
        </p:nvGrpSpPr>
        <p:grpSpPr>
          <a:xfrm rot="5400000">
            <a:off x="4789021" y="2519033"/>
            <a:ext cx="2266511" cy="2266511"/>
            <a:chOff x="3497244" y="1173144"/>
            <a:chExt cx="3976705" cy="3976705"/>
          </a:xfrm>
        </p:grpSpPr>
        <p:sp>
          <p:nvSpPr>
            <p:cNvPr id="59" name="막힌 원호 31">
              <a:extLst>
                <a:ext uri="{FF2B5EF4-FFF2-40B4-BE49-F238E27FC236}">
                  <a16:creationId xmlns:a16="http://schemas.microsoft.com/office/drawing/2014/main" id="{B6798DA4-6911-4E1D-B84A-6189659814DA}"/>
                </a:ext>
              </a:extLst>
            </p:cNvPr>
            <p:cNvSpPr/>
            <p:nvPr/>
          </p:nvSpPr>
          <p:spPr>
            <a:xfrm>
              <a:off x="3498849" y="1174749"/>
              <a:ext cx="3975100" cy="3975100"/>
            </a:xfrm>
            <a:prstGeom prst="blockArc">
              <a:avLst>
                <a:gd name="adj1" fmla="val 19870845"/>
                <a:gd name="adj2" fmla="val 21523191"/>
                <a:gd name="adj3" fmla="val 7098"/>
              </a:avLst>
            </a:prstGeom>
            <a:solidFill>
              <a:schemeClr val="accent5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막힌 원호 32">
              <a:extLst>
                <a:ext uri="{FF2B5EF4-FFF2-40B4-BE49-F238E27FC236}">
                  <a16:creationId xmlns:a16="http://schemas.microsoft.com/office/drawing/2014/main" id="{A101639F-00D9-4372-B43A-2076A7D045C6}"/>
                </a:ext>
              </a:extLst>
            </p:cNvPr>
            <p:cNvSpPr/>
            <p:nvPr/>
          </p:nvSpPr>
          <p:spPr>
            <a:xfrm rot="18000000">
              <a:off x="3498849" y="1174749"/>
              <a:ext cx="3975100" cy="3975100"/>
            </a:xfrm>
            <a:prstGeom prst="blockArc">
              <a:avLst>
                <a:gd name="adj1" fmla="val 19860464"/>
                <a:gd name="adj2" fmla="val 21548790"/>
                <a:gd name="adj3" fmla="val 7104"/>
              </a:avLst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막힌 원호 33">
              <a:extLst>
                <a:ext uri="{FF2B5EF4-FFF2-40B4-BE49-F238E27FC236}">
                  <a16:creationId xmlns:a16="http://schemas.microsoft.com/office/drawing/2014/main" id="{D0D3F2FF-ADB0-4E2A-BC48-A2D0B1765408}"/>
                </a:ext>
              </a:extLst>
            </p:cNvPr>
            <p:cNvSpPr/>
            <p:nvPr/>
          </p:nvSpPr>
          <p:spPr>
            <a:xfrm rot="19784933">
              <a:off x="3497244" y="1173144"/>
              <a:ext cx="3975100" cy="3975100"/>
            </a:xfrm>
            <a:prstGeom prst="blockArc">
              <a:avLst>
                <a:gd name="adj1" fmla="val 19869240"/>
                <a:gd name="adj2" fmla="val 21580854"/>
                <a:gd name="adj3" fmla="val 7342"/>
              </a:avLst>
            </a:prstGeom>
            <a:solidFill>
              <a:schemeClr val="accent5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" name="그룹 27">
            <a:extLst>
              <a:ext uri="{FF2B5EF4-FFF2-40B4-BE49-F238E27FC236}">
                <a16:creationId xmlns:a16="http://schemas.microsoft.com/office/drawing/2014/main" id="{A9DF3C6D-5575-44C8-B824-5AE7674F4761}"/>
              </a:ext>
            </a:extLst>
          </p:cNvPr>
          <p:cNvGrpSpPr/>
          <p:nvPr/>
        </p:nvGrpSpPr>
        <p:grpSpPr>
          <a:xfrm>
            <a:off x="4788106" y="2520836"/>
            <a:ext cx="2266511" cy="2266511"/>
            <a:chOff x="3497244" y="1173144"/>
            <a:chExt cx="3976705" cy="3976705"/>
          </a:xfrm>
        </p:grpSpPr>
        <p:sp>
          <p:nvSpPr>
            <p:cNvPr id="63" name="막힌 원호 28">
              <a:extLst>
                <a:ext uri="{FF2B5EF4-FFF2-40B4-BE49-F238E27FC236}">
                  <a16:creationId xmlns:a16="http://schemas.microsoft.com/office/drawing/2014/main" id="{61121039-27DD-4E6A-932C-48268014094E}"/>
                </a:ext>
              </a:extLst>
            </p:cNvPr>
            <p:cNvSpPr/>
            <p:nvPr/>
          </p:nvSpPr>
          <p:spPr>
            <a:xfrm>
              <a:off x="3498849" y="1174749"/>
              <a:ext cx="3975100" cy="3975100"/>
            </a:xfrm>
            <a:prstGeom prst="blockArc">
              <a:avLst>
                <a:gd name="adj1" fmla="val 19870845"/>
                <a:gd name="adj2" fmla="val 21548790"/>
                <a:gd name="adj3" fmla="val 7104"/>
              </a:avLst>
            </a:prstGeom>
            <a:solidFill>
              <a:srgbClr val="424B5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막힌 원호 29">
              <a:extLst>
                <a:ext uri="{FF2B5EF4-FFF2-40B4-BE49-F238E27FC236}">
                  <a16:creationId xmlns:a16="http://schemas.microsoft.com/office/drawing/2014/main" id="{E6A98393-F941-440C-B52B-6CFF7F4A71CF}"/>
                </a:ext>
              </a:extLst>
            </p:cNvPr>
            <p:cNvSpPr/>
            <p:nvPr/>
          </p:nvSpPr>
          <p:spPr>
            <a:xfrm rot="18000000">
              <a:off x="3498849" y="1174749"/>
              <a:ext cx="3975100" cy="3975100"/>
            </a:xfrm>
            <a:prstGeom prst="blockArc">
              <a:avLst>
                <a:gd name="adj1" fmla="val 19838500"/>
                <a:gd name="adj2" fmla="val 21548790"/>
                <a:gd name="adj3" fmla="val 7104"/>
              </a:avLst>
            </a:prstGeom>
            <a:solidFill>
              <a:srgbClr val="424B5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막힌 원호 30">
              <a:extLst>
                <a:ext uri="{FF2B5EF4-FFF2-40B4-BE49-F238E27FC236}">
                  <a16:creationId xmlns:a16="http://schemas.microsoft.com/office/drawing/2014/main" id="{76630CC5-A42F-47AC-B3EB-91D9103CAEE8}"/>
                </a:ext>
              </a:extLst>
            </p:cNvPr>
            <p:cNvSpPr/>
            <p:nvPr/>
          </p:nvSpPr>
          <p:spPr>
            <a:xfrm rot="19784933">
              <a:off x="3497244" y="1173144"/>
              <a:ext cx="3975100" cy="3975100"/>
            </a:xfrm>
            <a:prstGeom prst="blockArc">
              <a:avLst>
                <a:gd name="adj1" fmla="val 19869240"/>
                <a:gd name="adj2" fmla="val 21599727"/>
                <a:gd name="adj3" fmla="val 6941"/>
              </a:avLst>
            </a:prstGeom>
            <a:solidFill>
              <a:srgbClr val="424B5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6" name="직사각형 17">
            <a:extLst>
              <a:ext uri="{FF2B5EF4-FFF2-40B4-BE49-F238E27FC236}">
                <a16:creationId xmlns:a16="http://schemas.microsoft.com/office/drawing/2014/main" id="{F464354D-E31F-4B00-8AA0-149FA2856C75}"/>
              </a:ext>
            </a:extLst>
          </p:cNvPr>
          <p:cNvSpPr/>
          <p:nvPr/>
        </p:nvSpPr>
        <p:spPr>
          <a:xfrm>
            <a:off x="4837799" y="3450860"/>
            <a:ext cx="216858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14">
            <a:extLst>
              <a:ext uri="{FF2B5EF4-FFF2-40B4-BE49-F238E27FC236}">
                <a16:creationId xmlns:a16="http://schemas.microsoft.com/office/drawing/2014/main" id="{BD563930-E47F-4ED9-AAEB-4FD8C1F3516B}"/>
              </a:ext>
            </a:extLst>
          </p:cNvPr>
          <p:cNvSpPr/>
          <p:nvPr/>
        </p:nvSpPr>
        <p:spPr>
          <a:xfrm>
            <a:off x="1674788" y="1149001"/>
            <a:ext cx="205899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EB61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Storage</a:t>
            </a:r>
            <a:endParaRPr lang="ko-KR" altLang="en-US" sz="2000" b="1" dirty="0">
              <a:solidFill>
                <a:srgbClr val="EB6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15">
            <a:extLst>
              <a:ext uri="{FF2B5EF4-FFF2-40B4-BE49-F238E27FC236}">
                <a16:creationId xmlns:a16="http://schemas.microsoft.com/office/drawing/2014/main" id="{D29E4BDB-535F-4CE9-A626-7120C8DE0CC1}"/>
              </a:ext>
            </a:extLst>
          </p:cNvPr>
          <p:cNvSpPr/>
          <p:nvPr/>
        </p:nvSpPr>
        <p:spPr>
          <a:xfrm>
            <a:off x="1681923" y="3941940"/>
            <a:ext cx="205899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Catalysis</a:t>
            </a:r>
            <a:endParaRPr lang="ko-KR" altLang="en-US" sz="2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직사각형 13">
            <a:extLst>
              <a:ext uri="{FF2B5EF4-FFF2-40B4-BE49-F238E27FC236}">
                <a16:creationId xmlns:a16="http://schemas.microsoft.com/office/drawing/2014/main" id="{9F6C0D89-6350-4372-ABD4-68AC50AA56F8}"/>
              </a:ext>
            </a:extLst>
          </p:cNvPr>
          <p:cNvSpPr/>
          <p:nvPr/>
        </p:nvSpPr>
        <p:spPr>
          <a:xfrm>
            <a:off x="8216017" y="3941940"/>
            <a:ext cx="217051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직사각형 12">
            <a:extLst>
              <a:ext uri="{FF2B5EF4-FFF2-40B4-BE49-F238E27FC236}">
                <a16:creationId xmlns:a16="http://schemas.microsoft.com/office/drawing/2014/main" id="{93E3A294-A60F-4DED-A6D9-03B00574D691}"/>
              </a:ext>
            </a:extLst>
          </p:cNvPr>
          <p:cNvSpPr/>
          <p:nvPr/>
        </p:nvSpPr>
        <p:spPr>
          <a:xfrm>
            <a:off x="8345826" y="1179313"/>
            <a:ext cx="217051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rgbClr val="424B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endParaRPr lang="ko-KR" altLang="en-US" sz="2000" b="1" dirty="0">
              <a:solidFill>
                <a:srgbClr val="424B5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Picture 42">
            <a:extLst>
              <a:ext uri="{FF2B5EF4-FFF2-40B4-BE49-F238E27FC236}">
                <a16:creationId xmlns:a16="http://schemas.microsoft.com/office/drawing/2014/main" id="{849E510E-B3BF-40F5-887D-1A9C6FE749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7685" y="1587628"/>
            <a:ext cx="2881419" cy="1549891"/>
          </a:xfrm>
          <a:prstGeom prst="rect">
            <a:avLst/>
          </a:prstGeom>
        </p:spPr>
      </p:pic>
      <p:pic>
        <p:nvPicPr>
          <p:cNvPr id="72" name="Picture 6" descr="https://discovery.kaust.edu.sa/images/slider/249">
            <a:extLst>
              <a:ext uri="{FF2B5EF4-FFF2-40B4-BE49-F238E27FC236}">
                <a16:creationId xmlns:a16="http://schemas.microsoft.com/office/drawing/2014/main" id="{78990F99-31B1-423D-B076-FA15FF123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r="20984"/>
          <a:stretch/>
        </p:blipFill>
        <p:spPr bwMode="auto">
          <a:xfrm>
            <a:off x="8204359" y="4431270"/>
            <a:ext cx="2258852" cy="17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20">
            <a:extLst>
              <a:ext uri="{FF2B5EF4-FFF2-40B4-BE49-F238E27FC236}">
                <a16:creationId xmlns:a16="http://schemas.microsoft.com/office/drawing/2014/main" id="{2CB862CD-00F8-48C9-9DB8-067C934AD057}"/>
              </a:ext>
            </a:extLst>
          </p:cNvPr>
          <p:cNvSpPr/>
          <p:nvPr/>
        </p:nvSpPr>
        <p:spPr>
          <a:xfrm>
            <a:off x="8053577" y="3075000"/>
            <a:ext cx="24096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v-SE" altLang="ko-KR" sz="900" dirty="0">
                <a:solidFill>
                  <a:srgbClr val="424B5D"/>
                </a:solidFill>
                <a:latin typeface="Arial" panose="020B0604020202020204" pitchFamily="34" charset="0"/>
              </a:rPr>
              <a:t>Chernikova et al.,</a:t>
            </a:r>
            <a:r>
              <a:rPr lang="sv-SE" altLang="ko-KR" sz="900" i="1" dirty="0">
                <a:solidFill>
                  <a:srgbClr val="424B5D"/>
                </a:solidFill>
                <a:latin typeface="Arial" panose="020B0604020202020204" pitchFamily="34" charset="0"/>
              </a:rPr>
              <a:t> J. Mater. Chem. A </a:t>
            </a:r>
            <a:r>
              <a:rPr lang="sv-SE" altLang="ko-KR" sz="900" dirty="0">
                <a:solidFill>
                  <a:srgbClr val="424B5D"/>
                </a:solidFill>
                <a:latin typeface="Arial" panose="020B0604020202020204" pitchFamily="34" charset="0"/>
              </a:rPr>
              <a:t>(2012)</a:t>
            </a:r>
          </a:p>
        </p:txBody>
      </p:sp>
      <p:sp>
        <p:nvSpPr>
          <p:cNvPr id="74" name="Rectangle 20">
            <a:extLst>
              <a:ext uri="{FF2B5EF4-FFF2-40B4-BE49-F238E27FC236}">
                <a16:creationId xmlns:a16="http://schemas.microsoft.com/office/drawing/2014/main" id="{BF74F084-2B38-41C0-A1CC-2D7003C3A96D}"/>
              </a:ext>
            </a:extLst>
          </p:cNvPr>
          <p:cNvSpPr/>
          <p:nvPr/>
        </p:nvSpPr>
        <p:spPr>
          <a:xfrm>
            <a:off x="8497658" y="6293217"/>
            <a:ext cx="16722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v-SE" altLang="ko-KR" sz="900" dirty="0">
                <a:solidFill>
                  <a:srgbClr val="424B5D"/>
                </a:solidFill>
                <a:latin typeface="Arial" panose="020B0604020202020204" pitchFamily="34" charset="0"/>
              </a:rPr>
              <a:t>Cadiau et al.,</a:t>
            </a:r>
            <a:r>
              <a:rPr lang="sv-SE" altLang="ko-KR" sz="900" i="1" dirty="0">
                <a:solidFill>
                  <a:srgbClr val="424B5D"/>
                </a:solidFill>
                <a:latin typeface="Arial" panose="020B0604020202020204" pitchFamily="34" charset="0"/>
              </a:rPr>
              <a:t> Science</a:t>
            </a:r>
            <a:r>
              <a:rPr lang="sv-SE" altLang="ko-KR" sz="900" dirty="0">
                <a:solidFill>
                  <a:srgbClr val="424B5D"/>
                </a:solidFill>
                <a:latin typeface="Arial" panose="020B0604020202020204" pitchFamily="34" charset="0"/>
              </a:rPr>
              <a:t> (2016)</a:t>
            </a:r>
          </a:p>
        </p:txBody>
      </p:sp>
      <p:pic>
        <p:nvPicPr>
          <p:cNvPr id="75" name="그림 45">
            <a:extLst>
              <a:ext uri="{FF2B5EF4-FFF2-40B4-BE49-F238E27FC236}">
                <a16:creationId xmlns:a16="http://schemas.microsoft.com/office/drawing/2014/main" id="{4A52CF29-86E9-4FC9-B105-F6E1C98F7A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551" y="1574821"/>
            <a:ext cx="2191471" cy="1556507"/>
          </a:xfrm>
          <a:prstGeom prst="rect">
            <a:avLst/>
          </a:prstGeom>
        </p:spPr>
      </p:pic>
      <p:sp>
        <p:nvSpPr>
          <p:cNvPr id="76" name="Rectangle 34">
            <a:extLst>
              <a:ext uri="{FF2B5EF4-FFF2-40B4-BE49-F238E27FC236}">
                <a16:creationId xmlns:a16="http://schemas.microsoft.com/office/drawing/2014/main" id="{7E48A7C1-DFE9-4923-9F61-BD4C08A0A2A8}"/>
              </a:ext>
            </a:extLst>
          </p:cNvPr>
          <p:cNvSpPr/>
          <p:nvPr/>
        </p:nvSpPr>
        <p:spPr>
          <a:xfrm>
            <a:off x="1608551" y="3125326"/>
            <a:ext cx="23684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i="1" dirty="0">
                <a:effectLst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Energy Environ. Sci. 4, 8 (2011)</a:t>
            </a:r>
            <a:endParaRPr lang="ko-KR" altLang="en-US" sz="900" i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77" name="그림 41">
            <a:extLst>
              <a:ext uri="{FF2B5EF4-FFF2-40B4-BE49-F238E27FC236}">
                <a16:creationId xmlns:a16="http://schemas.microsoft.com/office/drawing/2014/main" id="{54ABE33D-C2DD-448C-92E8-C2132E1642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08"/>
          <a:stretch/>
        </p:blipFill>
        <p:spPr>
          <a:xfrm>
            <a:off x="1802304" y="4342050"/>
            <a:ext cx="1818232" cy="1836169"/>
          </a:xfrm>
          <a:prstGeom prst="rect">
            <a:avLst/>
          </a:prstGeom>
        </p:spPr>
      </p:pic>
      <p:sp>
        <p:nvSpPr>
          <p:cNvPr id="78" name="Rectangle 39">
            <a:extLst>
              <a:ext uri="{FF2B5EF4-FFF2-40B4-BE49-F238E27FC236}">
                <a16:creationId xmlns:a16="http://schemas.microsoft.com/office/drawing/2014/main" id="{421C1E5B-B9C3-4DE7-8AAC-75AADD263E3C}"/>
              </a:ext>
            </a:extLst>
          </p:cNvPr>
          <p:cNvSpPr/>
          <p:nvPr/>
        </p:nvSpPr>
        <p:spPr>
          <a:xfrm>
            <a:off x="1926590" y="6293217"/>
            <a:ext cx="15696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Inorg</a:t>
            </a:r>
            <a:r>
              <a:rPr lang="en-US" altLang="ko-KR" sz="9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. Chem. 57, 21 (2018)</a:t>
            </a:r>
            <a:endParaRPr lang="ko-KR" altLang="en-US" sz="900" i="1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Metal-Organic Framework (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금속 유기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골격체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림 11">
            <a:extLst>
              <a:ext uri="{FF2B5EF4-FFF2-40B4-BE49-F238E27FC236}">
                <a16:creationId xmlns:a16="http://schemas.microsoft.com/office/drawing/2014/main" id="{D01BF0BF-969A-46C5-B6C1-64647C83C4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/>
          <a:stretch/>
        </p:blipFill>
        <p:spPr>
          <a:xfrm>
            <a:off x="1271634" y="1409072"/>
            <a:ext cx="4843145" cy="383424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89EAA4-1232-476B-B4BB-7830EF74E1A4}"/>
              </a:ext>
            </a:extLst>
          </p:cNvPr>
          <p:cNvSpPr txBox="1"/>
          <p:nvPr/>
        </p:nvSpPr>
        <p:spPr>
          <a:xfrm>
            <a:off x="4081978" y="963036"/>
            <a:ext cx="359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ED707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MOFs</a:t>
            </a:r>
            <a:endParaRPr lang="ko-KR" altLang="en-US" sz="2000" b="1" baseline="30000" dirty="0">
              <a:solidFill>
                <a:srgbClr val="ED707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" name="Picture 2" descr="Synthesis and applications of MOF-derived porous nanostructures -  ScienceDirect">
            <a:extLst>
              <a:ext uri="{FF2B5EF4-FFF2-40B4-BE49-F238E27FC236}">
                <a16:creationId xmlns:a16="http://schemas.microsoft.com/office/drawing/2014/main" id="{85600741-9781-42D0-BC87-90E4573BC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29" y="1518418"/>
            <a:ext cx="3187494" cy="34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E930371-DC34-4BFD-85A6-8C3B7E25F61B}"/>
              </a:ext>
            </a:extLst>
          </p:cNvPr>
          <p:cNvSpPr txBox="1"/>
          <p:nvPr/>
        </p:nvSpPr>
        <p:spPr>
          <a:xfrm>
            <a:off x="1871462" y="5351998"/>
            <a:ext cx="807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의 수는 나날이 증가하고 있으며 현재는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만 개가 넘는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가 합성되어 보고되었고 이보다 훨씬 많은 수의 가상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들도 연구되고 있다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44" indent="-285744"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실험적으로 보고된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구조들만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포함시켜도 빅데이터가 형성될 수 있는 분야이다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7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Metal-Organic Framework (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금속 유기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골격체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930371-DC34-4BFD-85A6-8C3B7E25F61B}"/>
              </a:ext>
            </a:extLst>
          </p:cNvPr>
          <p:cNvSpPr txBox="1"/>
          <p:nvPr/>
        </p:nvSpPr>
        <p:spPr>
          <a:xfrm>
            <a:off x="1852006" y="5754541"/>
            <a:ext cx="8073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의 큰 특징 중 하나는 </a:t>
            </a:r>
            <a:r>
              <a:rPr lang="ko-KR" altLang="en-US" sz="1600" b="1" dirty="0" err="1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모듈성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있다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조합을 통하여 수많은 구조가 만들어질 수 있다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73E35A-0734-4DE2-BD8E-7CA3C876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20" y="909965"/>
            <a:ext cx="6825683" cy="45476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F30D5C-5684-4418-807A-9FD84F4F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96797">
            <a:off x="7606315" y="2114948"/>
            <a:ext cx="2512502" cy="12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32299" y="192743"/>
            <a:ext cx="11559701" cy="653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" y="192743"/>
            <a:ext cx="632298" cy="662138"/>
          </a:xfrm>
          <a:prstGeom prst="rect">
            <a:avLst/>
          </a:prstGeom>
          <a:solidFill>
            <a:srgbClr val="224F58"/>
          </a:solidFill>
          <a:ln>
            <a:noFill/>
          </a:ln>
          <a:effectLst>
            <a:outerShdw blurRad="25400" dist="25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2298" y="257775"/>
            <a:ext cx="800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Metal-Organic Framework (</a:t>
            </a:r>
            <a:r>
              <a:rPr lang="ko-KR" altLang="en-US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금속 유기 </a:t>
            </a:r>
            <a:r>
              <a:rPr lang="ko-KR" altLang="en-US" sz="2800" b="1" dirty="0" err="1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골격체</a:t>
            </a:r>
            <a:r>
              <a:rPr lang="en-US" altLang="ko-KR" sz="2800" b="1" dirty="0" smtClean="0">
                <a:solidFill>
                  <a:srgbClr val="224F58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2800" b="1" dirty="0">
              <a:solidFill>
                <a:srgbClr val="224F58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AD0FDE-A69B-46B2-B22C-427B57B0AE01}" type="slidenum"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930371-DC34-4BFD-85A6-8C3B7E25F61B}"/>
              </a:ext>
            </a:extLst>
          </p:cNvPr>
          <p:cNvSpPr txBox="1"/>
          <p:nvPr/>
        </p:nvSpPr>
        <p:spPr>
          <a:xfrm>
            <a:off x="1852006" y="4626123"/>
            <a:ext cx="8073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수백 개가 넘는 금속 클러스터와 마찬가지로 수백 개가 넘는 서로 다른 유기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리간드가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존재하며 이들의 조합을 통해 수많은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의 형성이 가능하다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44" indent="-285744">
              <a:buFont typeface="Wingdings" panose="05000000000000000000" pitchFamily="2" charset="2"/>
              <a:buChar char="l"/>
            </a:pP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기계 학습을 적용하기에 적합한 물질이나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를 벡터 형태로 표현하는 것이 쉽지 않았었다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7B8C32DF-3653-4747-B95E-3FCE6E30ED7F}"/>
              </a:ext>
            </a:extLst>
          </p:cNvPr>
          <p:cNvGrpSpPr/>
          <p:nvPr/>
        </p:nvGrpSpPr>
        <p:grpSpPr>
          <a:xfrm>
            <a:off x="2327851" y="1417177"/>
            <a:ext cx="5706286" cy="2461172"/>
            <a:chOff x="4166724" y="4185863"/>
            <a:chExt cx="4451019" cy="1919764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312FA569-212E-4DDB-80A1-0EC1188F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822" y="4185863"/>
              <a:ext cx="4399921" cy="1919764"/>
            </a:xfrm>
            <a:prstGeom prst="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4816761-BA0A-4DA3-B1FE-811D15F20A43}"/>
                </a:ext>
              </a:extLst>
            </p:cNvPr>
            <p:cNvSpPr/>
            <p:nvPr/>
          </p:nvSpPr>
          <p:spPr>
            <a:xfrm>
              <a:off x="4166724" y="4185863"/>
              <a:ext cx="431387" cy="431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457D8679-76AE-42E2-99CD-E0F4CC91679D}"/>
              </a:ext>
            </a:extLst>
          </p:cNvPr>
          <p:cNvSpPr txBox="1"/>
          <p:nvPr/>
        </p:nvSpPr>
        <p:spPr>
          <a:xfrm>
            <a:off x="8099646" y="2336466"/>
            <a:ext cx="116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ED7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MOF</a:t>
            </a:r>
            <a:endParaRPr lang="ko-KR" altLang="en-US" sz="2400" dirty="0">
              <a:solidFill>
                <a:srgbClr val="ED70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388" y="1008063"/>
            <a:ext cx="8637224" cy="2387600"/>
          </a:xfrm>
        </p:spPr>
        <p:txBody>
          <a:bodyPr>
            <a:noAutofit/>
          </a:bodyPr>
          <a:lstStyle/>
          <a:p>
            <a:r>
              <a:rPr lang="ko-KR" alt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금속 유기 구조체의</a:t>
            </a:r>
            <a:r>
              <a:rPr lang="en-US" altLang="ko-K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두 가지 </a:t>
            </a:r>
            <a:r>
              <a:rPr lang="ko-KR" altLang="en-US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표현자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F957638-FDD6-4A4E-9F86-64BA96DB9C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1224</Words>
  <Application>Microsoft Office PowerPoint</Application>
  <PresentationFormat>와이드스크린</PresentationFormat>
  <Paragraphs>368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나눔바른고딕</vt:lpstr>
      <vt:lpstr>나눔스퀘어 ExtraBold</vt:lpstr>
      <vt:lpstr>돋움</vt:lpstr>
      <vt:lpstr>맑은 고딕</vt:lpstr>
      <vt:lpstr>Arial</vt:lpstr>
      <vt:lpstr>Calibri</vt:lpstr>
      <vt:lpstr>Times New Roman</vt:lpstr>
      <vt:lpstr>Wingdings</vt:lpstr>
      <vt:lpstr>Office 테마</vt:lpstr>
      <vt:lpstr>Exercise</vt:lpstr>
      <vt:lpstr>PowerPoint 프레젠테이션</vt:lpstr>
      <vt:lpstr>금속 유기 구조체란?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금속 유기 구조체의 두 가지 표현자</vt:lpstr>
      <vt:lpstr>PowerPoint 프레젠테이션</vt:lpstr>
      <vt:lpstr>PowerPoint 프레젠테이션</vt:lpstr>
      <vt:lpstr>PowerPoint 프레젠테이션</vt:lpstr>
      <vt:lpstr>PowerPoint 프레젠테이션</vt:lpstr>
      <vt:lpstr>Working capacity  예측 모델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Windows 사용자</cp:lastModifiedBy>
  <cp:revision>99</cp:revision>
  <dcterms:created xsi:type="dcterms:W3CDTF">2019-03-11T01:03:02Z</dcterms:created>
  <dcterms:modified xsi:type="dcterms:W3CDTF">2023-08-07T01:45:01Z</dcterms:modified>
</cp:coreProperties>
</file>